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8" r:id="rId2"/>
    <p:sldId id="282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311" r:id="rId11"/>
    <p:sldId id="312" r:id="rId12"/>
    <p:sldId id="293" r:id="rId13"/>
    <p:sldId id="294" r:id="rId14"/>
    <p:sldId id="295" r:id="rId15"/>
    <p:sldId id="296" r:id="rId16"/>
    <p:sldId id="313" r:id="rId17"/>
    <p:sldId id="298" r:id="rId18"/>
    <p:sldId id="299" r:id="rId19"/>
    <p:sldId id="300" r:id="rId20"/>
    <p:sldId id="302" r:id="rId21"/>
    <p:sldId id="303" r:id="rId22"/>
    <p:sldId id="304" r:id="rId23"/>
    <p:sldId id="305" r:id="rId24"/>
    <p:sldId id="306" r:id="rId25"/>
    <p:sldId id="307" r:id="rId26"/>
    <p:sldId id="309" r:id="rId27"/>
    <p:sldId id="310" r:id="rId28"/>
  </p:sldIdLst>
  <p:sldSz cx="9144000" cy="6858000" type="screen4x3"/>
  <p:notesSz cx="6858000" cy="9144000"/>
  <p:defaultTextStyle>
    <a:defPPr>
      <a:defRPr lang="e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7C907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6386" autoAdjust="0"/>
  </p:normalViewPr>
  <p:slideViewPr>
    <p:cSldViewPr snapToGrid="0">
      <p:cViewPr varScale="1">
        <p:scale>
          <a:sx n="106" d="100"/>
          <a:sy n="106" d="100"/>
        </p:scale>
        <p:origin x="17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D5CFD8D-C480-4454-B87C-8E3C56AEF4A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AAF7A3-EB2E-4782-8D11-694A8BA9F282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99B7F8-CAEF-42FD-9162-BE08AEA676AF}" type="slidenum">
              <a:rPr lang="en-US"/>
              <a:pPr/>
              <a:t>10</a:t>
            </a:fld>
            <a:endParaRPr lang="en-US"/>
          </a:p>
        </p:txBody>
      </p:sp>
      <p:sp>
        <p:nvSpPr>
          <p:cNvPr id="85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99B7F8-CAEF-42FD-9162-BE08AEA676AF}" type="slidenum">
              <a:rPr lang="en-US"/>
              <a:pPr/>
              <a:t>11</a:t>
            </a:fld>
            <a:endParaRPr lang="en-US"/>
          </a:p>
        </p:txBody>
      </p:sp>
      <p:sp>
        <p:nvSpPr>
          <p:cNvPr id="85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3B26DF-3837-4939-9F0D-B3E695A28DC8}" type="slidenum">
              <a:rPr lang="en-US"/>
              <a:pPr/>
              <a:t>12</a:t>
            </a:fld>
            <a:endParaRPr lang="en-US"/>
          </a:p>
        </p:txBody>
      </p:sp>
      <p:sp>
        <p:nvSpPr>
          <p:cNvPr id="86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10E518-4629-4CA1-BE16-7C29275793F9}" type="slidenum">
              <a:rPr lang="en-US"/>
              <a:pPr/>
              <a:t>13</a:t>
            </a:fld>
            <a:endParaRPr lang="en-US"/>
          </a:p>
        </p:txBody>
      </p:sp>
      <p:sp>
        <p:nvSpPr>
          <p:cNvPr id="86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96E43A-C20C-41BB-B87A-7080078B6E95}" type="slidenum">
              <a:rPr lang="en-US"/>
              <a:pPr/>
              <a:t>14</a:t>
            </a:fld>
            <a:endParaRPr lang="en-US"/>
          </a:p>
        </p:txBody>
      </p:sp>
      <p:sp>
        <p:nvSpPr>
          <p:cNvPr id="86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064F98-8EBC-475B-8C72-4D65E54F169E}" type="slidenum">
              <a:rPr lang="en-US"/>
              <a:pPr/>
              <a:t>15</a:t>
            </a:fld>
            <a:endParaRPr lang="en-US"/>
          </a:p>
        </p:txBody>
      </p:sp>
      <p:sp>
        <p:nvSpPr>
          <p:cNvPr id="86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61E46F-179E-4C54-8CF1-7B554F7D5252}" type="slidenum">
              <a:rPr lang="en-US"/>
              <a:pPr/>
              <a:t>16</a:t>
            </a:fld>
            <a:endParaRPr lang="en-US"/>
          </a:p>
        </p:txBody>
      </p:sp>
      <p:sp>
        <p:nvSpPr>
          <p:cNvPr id="87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C80D15-DA90-4CF5-AB24-D25198498540}" type="slidenum">
              <a:rPr lang="en-US"/>
              <a:pPr/>
              <a:t>17</a:t>
            </a:fld>
            <a:endParaRPr lang="en-US"/>
          </a:p>
        </p:txBody>
      </p:sp>
      <p:sp>
        <p:nvSpPr>
          <p:cNvPr id="87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BC707D-A88B-4823-87E4-A7DFED659A24}" type="slidenum">
              <a:rPr lang="en-US"/>
              <a:pPr/>
              <a:t>18</a:t>
            </a:fld>
            <a:endParaRPr lang="en-US"/>
          </a:p>
        </p:txBody>
      </p:sp>
      <p:sp>
        <p:nvSpPr>
          <p:cNvPr id="87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F89F43-2883-42F0-B8EA-2132CAB3D6D0}" type="slidenum">
              <a:rPr lang="en-US"/>
              <a:pPr/>
              <a:t>19</a:t>
            </a:fld>
            <a:endParaRPr lang="en-US"/>
          </a:p>
        </p:txBody>
      </p:sp>
      <p:sp>
        <p:nvSpPr>
          <p:cNvPr id="87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F6B192-015E-4866-98A0-15E8BDC94660}" type="slidenum">
              <a:rPr lang="en-US"/>
              <a:pPr/>
              <a:t>2</a:t>
            </a:fld>
            <a:endParaRPr lang="en-US"/>
          </a:p>
        </p:txBody>
      </p:sp>
      <p:sp>
        <p:nvSpPr>
          <p:cNvPr id="83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E5B7ED-9367-419D-B410-1B4F840DE266}" type="slidenum">
              <a:rPr lang="en-US"/>
              <a:pPr/>
              <a:t>20</a:t>
            </a:fld>
            <a:endParaRPr lang="en-US"/>
          </a:p>
        </p:txBody>
      </p:sp>
      <p:sp>
        <p:nvSpPr>
          <p:cNvPr id="88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0B1E08-B6AF-4034-9463-84E102547980}" type="slidenum">
              <a:rPr lang="en-US"/>
              <a:pPr/>
              <a:t>21</a:t>
            </a:fld>
            <a:endParaRPr lang="en-US"/>
          </a:p>
        </p:txBody>
      </p:sp>
      <p:sp>
        <p:nvSpPr>
          <p:cNvPr id="88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4F7C71-88D7-49CA-9FED-F041DDA531AC}" type="slidenum">
              <a:rPr lang="en-US"/>
              <a:pPr/>
              <a:t>22</a:t>
            </a:fld>
            <a:endParaRPr lang="en-US"/>
          </a:p>
        </p:txBody>
      </p:sp>
      <p:sp>
        <p:nvSpPr>
          <p:cNvPr id="88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07AC5B-8CE8-4E5B-8CEE-567F042076CA}" type="slidenum">
              <a:rPr lang="en-US"/>
              <a:pPr/>
              <a:t>23</a:t>
            </a:fld>
            <a:endParaRPr lang="en-US"/>
          </a:p>
        </p:txBody>
      </p:sp>
      <p:sp>
        <p:nvSpPr>
          <p:cNvPr id="88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408F18-F8B4-4303-A295-B39D6B43BFA3}" type="slidenum">
              <a:rPr lang="en-US"/>
              <a:pPr/>
              <a:t>24</a:t>
            </a:fld>
            <a:endParaRPr lang="en-US"/>
          </a:p>
        </p:txBody>
      </p:sp>
      <p:sp>
        <p:nvSpPr>
          <p:cNvPr id="88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00A40B-39E4-472A-A7B5-469EFAF395CC}" type="slidenum">
              <a:rPr lang="en-US"/>
              <a:pPr/>
              <a:t>25</a:t>
            </a:fld>
            <a:endParaRPr lang="en-US"/>
          </a:p>
        </p:txBody>
      </p:sp>
      <p:sp>
        <p:nvSpPr>
          <p:cNvPr id="89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C0AF29-EF78-4D87-999A-B805A69A558C}" type="slidenum">
              <a:rPr lang="en-US"/>
              <a:pPr/>
              <a:t>26</a:t>
            </a:fld>
            <a:endParaRPr lang="en-US"/>
          </a:p>
        </p:txBody>
      </p:sp>
      <p:sp>
        <p:nvSpPr>
          <p:cNvPr id="89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8A2FD5-ADF9-4AC9-8BBC-E29C24514CB6}" type="slidenum">
              <a:rPr lang="en-US"/>
              <a:pPr/>
              <a:t>27</a:t>
            </a:fld>
            <a:endParaRPr lang="en-US"/>
          </a:p>
        </p:txBody>
      </p:sp>
      <p:sp>
        <p:nvSpPr>
          <p:cNvPr id="89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E722AB-4BFE-4447-9412-770DAC886CC7}" type="slidenum">
              <a:rPr lang="en-US"/>
              <a:pPr/>
              <a:t>3</a:t>
            </a:fld>
            <a:endParaRPr lang="en-US"/>
          </a:p>
        </p:txBody>
      </p:sp>
      <p:sp>
        <p:nvSpPr>
          <p:cNvPr id="84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029EBD-CD35-459D-8477-E64658BA6C65}" type="slidenum">
              <a:rPr lang="en-US"/>
              <a:pPr/>
              <a:t>4</a:t>
            </a:fld>
            <a:endParaRPr lang="en-US"/>
          </a:p>
        </p:txBody>
      </p:sp>
      <p:sp>
        <p:nvSpPr>
          <p:cNvPr id="84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7C61F8-AE6E-40D5-AA29-65548E11350C}" type="slidenum">
              <a:rPr lang="en-US"/>
              <a:pPr/>
              <a:t>5</a:t>
            </a:fld>
            <a:endParaRPr lang="en-US"/>
          </a:p>
        </p:txBody>
      </p:sp>
      <p:sp>
        <p:nvSpPr>
          <p:cNvPr id="84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D372B6-DD40-4A93-A093-057C79719378}" type="slidenum">
              <a:rPr lang="en-US"/>
              <a:pPr/>
              <a:t>6</a:t>
            </a:fld>
            <a:endParaRPr lang="en-US"/>
          </a:p>
        </p:txBody>
      </p:sp>
      <p:sp>
        <p:nvSpPr>
          <p:cNvPr id="84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154141-B3AE-4E58-A79A-227E6953C560}" type="slidenum">
              <a:rPr lang="en-US"/>
              <a:pPr/>
              <a:t>7</a:t>
            </a:fld>
            <a:endParaRPr lang="en-US"/>
          </a:p>
        </p:txBody>
      </p:sp>
      <p:sp>
        <p:nvSpPr>
          <p:cNvPr id="84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1CC764-5F92-4D49-9312-49DD217F55C7}" type="slidenum">
              <a:rPr lang="en-US"/>
              <a:pPr/>
              <a:t>8</a:t>
            </a:fld>
            <a:endParaRPr lang="en-US"/>
          </a:p>
        </p:txBody>
      </p:sp>
      <p:sp>
        <p:nvSpPr>
          <p:cNvPr id="85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E24B44-1068-4830-8744-DF37D00CC1E4}" type="slidenum">
              <a:rPr lang="en-US"/>
              <a:pPr/>
              <a:t>9</a:t>
            </a:fld>
            <a:endParaRPr lang="en-US"/>
          </a:p>
        </p:txBody>
      </p:sp>
      <p:sp>
        <p:nvSpPr>
          <p:cNvPr id="85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5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9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039811-CAD1-4310-B89D-428A6CCF9C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9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738F6D-8D49-44B8-A4A7-0FAACF0F2D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9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A6D50-EC5F-4B21-B387-328808D723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17925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Предавање бр. 9 © Факултет медицинских наука Универзитета у Крагујевцу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3940175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2475" y="6505575"/>
            <a:ext cx="1611313" cy="352425"/>
          </a:xfrm>
        </p:spPr>
        <p:txBody>
          <a:bodyPr/>
          <a:lstStyle>
            <a:lvl1pPr>
              <a:defRPr/>
            </a:lvl1pPr>
          </a:lstStyle>
          <a:p>
            <a:fld id="{80B49AE7-A7C8-4F0D-BFBB-5F9F693564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17925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Предавање бр. 9 © Факултет медицинских наука Универзитета у Крагујевцу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3940175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2475" y="6505575"/>
            <a:ext cx="1611313" cy="352425"/>
          </a:xfrm>
        </p:spPr>
        <p:txBody>
          <a:bodyPr/>
          <a:lstStyle>
            <a:lvl1pPr>
              <a:defRPr/>
            </a:lvl1pPr>
          </a:lstStyle>
          <a:p>
            <a:fld id="{6EEA9CCA-500E-4E5F-A156-BB8E0ED250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9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4EEE2-347C-4749-8F66-B76DC0553C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9 © Факултет медицинских наука Универзитета у Крагујевцу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19D71C-B761-4008-A30D-D26DEF43BF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9 © Факултет медицинских наука Универзитета у Крагујевцу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2A147-6A12-4359-A0DD-4FBEA2B251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9 © Факултет медицинских наука Универзитета у Крагујевцу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4F5346-4685-4FCD-AE67-F887AEC944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9 © Факултет медицинских наука Универзитета у Крагујевцу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38E95-30CD-477E-B52A-21D5007D55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9 © Факултет медицинских наука Универзитета у Крагујевцу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EBF96B-5BC6-4106-8BD0-E66695FD7C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9 © Факултет медицинских наука Универзитета у Крагујевцу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ED9036-9E92-4390-830F-53FBC7B176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Предавање бр. 9 © Факултет медицинских наука Универзитета у Крагујевцу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C004B-7BE1-4D61-9558-576994C826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179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/>
              <a:t>Предавање бр. 9 © Факултет медицинских наука Универзитета у Крагујевцу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394017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02475" y="6505575"/>
            <a:ext cx="161131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A6F95E5-7E79-4977-98C7-E429B95859C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5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6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6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4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dirty="0"/>
              <a:t>      SUMMARIZING DATA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592360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Course title: </a:t>
            </a:r>
            <a:r>
              <a:rPr lang="en" sz="1400" b="1" dirty="0"/>
              <a:t>MEDICAL STATISTICS AND INFORMATICS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Lecture no. 09</a:t>
            </a:r>
            <a:r>
              <a:rPr lang="en" sz="1400" b="1" dirty="0"/>
              <a:t>  Class: 01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Teaching unit: </a:t>
            </a:r>
            <a:r>
              <a:rPr lang="en" sz="1400" b="1" dirty="0"/>
              <a:t>Summarizing data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 dirty="0"/>
              <a:t>Thematic units: </a:t>
            </a:r>
            <a:r>
              <a:rPr lang="en" sz="1400" b="1" dirty="0"/>
              <a:t>Forms of frequency distribution. Medians and quantiles. Mean. Variance, range and interquartile range. Standard deviation.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" sz="1400"/>
              <a:t>Prepared by: </a:t>
            </a:r>
            <a:r>
              <a:rPr lang="en" sz="1400" b="1" i="1" dirty="0"/>
              <a:t>Prof. Dr. Nebojsa Zdravković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en" sz="1000" dirty="0"/>
              <a:t>Copyright © 2016 - Faculty of Medical Sciences, University of Kragujevac. Copying and reproduction is not permitted.</a:t>
            </a:r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9 © Факултет медицинских наука Универзитета у Крагујевцу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FE2C8-E466-4388-BDB8-519B00F50DA6}" type="slidenum">
              <a:rPr lang="en-US"/>
              <a:pPr/>
              <a:t>10</a:t>
            </a:fld>
            <a:endParaRPr lang="en-US"/>
          </a:p>
        </p:txBody>
      </p:sp>
      <p:sp>
        <p:nvSpPr>
          <p:cNvPr id="85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4400" dirty="0"/>
              <a:t>Medians and quantiles</a:t>
            </a:r>
            <a:endParaRPr lang="sr-Latn-CS" sz="4400" dirty="0"/>
          </a:p>
        </p:txBody>
      </p:sp>
      <p:sp>
        <p:nvSpPr>
          <p:cNvPr id="85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Quartiles divide the distribution into four equal parts, called fourths.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 second quartile is the median</a:t>
            </a:r>
          </a:p>
          <a:p>
            <a:pPr>
              <a:lnSpc>
                <a:spcPct val="90000"/>
              </a:lnSpc>
            </a:pPr>
            <a:r>
              <a:rPr lang="sr-Latn-CS" sz="2400" i="1" dirty="0"/>
              <a:t>i</a:t>
            </a:r>
            <a:r>
              <a:rPr lang="sr-Latn-CS" sz="2400" dirty="0"/>
              <a:t> = </a:t>
            </a:r>
            <a:r>
              <a:rPr lang="sr-Latn-CS" sz="2400" i="1" dirty="0"/>
              <a:t>q </a:t>
            </a:r>
            <a:r>
              <a:rPr lang="sr-Latn-CS" sz="2400" dirty="0"/>
              <a:t>(</a:t>
            </a:r>
            <a:r>
              <a:rPr lang="sr-Latn-CS" sz="2400" i="1" dirty="0"/>
              <a:t>n</a:t>
            </a:r>
            <a:r>
              <a:rPr lang="sr-Latn-CS" sz="2400" dirty="0"/>
              <a:t>+1) = 0.5 x (57</a:t>
            </a:r>
            <a:r>
              <a:rPr lang="sr-Cyrl-CS" sz="2400" dirty="0"/>
              <a:t> </a:t>
            </a:r>
            <a:r>
              <a:rPr lang="sr-Latn-CS" sz="2400" dirty="0"/>
              <a:t>+</a:t>
            </a:r>
            <a:r>
              <a:rPr lang="sr-Cyrl-CS" sz="2400" dirty="0"/>
              <a:t> </a:t>
            </a:r>
            <a:r>
              <a:rPr lang="sr-Latn-CS" sz="2400" dirty="0"/>
              <a:t>1) = 29</a:t>
            </a:r>
            <a:r>
              <a:rPr lang="sr-Cyrl-CS" sz="2400" dirty="0"/>
              <a:t> </a:t>
            </a:r>
            <a:r>
              <a:rPr lang="en-US" sz="2400" dirty="0" err="1"/>
              <a:t>observatrion</a:t>
            </a:r>
            <a:r>
              <a:rPr lang="en-US" sz="2400" dirty="0"/>
              <a:t> </a:t>
            </a:r>
            <a:r>
              <a:rPr lang="en-US" sz="2400" dirty="0" err="1"/>
              <a:t>i.e</a:t>
            </a:r>
            <a:r>
              <a:rPr lang="sr-Cyrl-CS" sz="2400" dirty="0"/>
              <a:t>. 4.1</a:t>
            </a:r>
            <a:endParaRPr lang="sr-Latn-CS" sz="2400" dirty="0"/>
          </a:p>
          <a:p>
            <a:pPr>
              <a:lnSpc>
                <a:spcPct val="90000"/>
              </a:lnSpc>
            </a:pPr>
            <a:r>
              <a:rPr lang="sv-SE" sz="2800" dirty="0"/>
              <a:t>For the first quartile </a:t>
            </a:r>
            <a:r>
              <a:rPr lang="sr-Latn-CS" sz="2800" i="1" dirty="0"/>
              <a:t>i</a:t>
            </a:r>
            <a:r>
              <a:rPr lang="sr-Latn-CS" sz="2800" dirty="0"/>
              <a:t> =</a:t>
            </a:r>
            <a:r>
              <a:rPr lang="sv-SE" sz="2800" dirty="0"/>
              <a:t> 0.</a:t>
            </a:r>
            <a:r>
              <a:rPr lang="sr-Cyrl-CS" sz="2800" dirty="0"/>
              <a:t>25</a:t>
            </a:r>
            <a:r>
              <a:rPr lang="sv-SE" sz="2800" dirty="0"/>
              <a:t> x 58 = </a:t>
            </a:r>
            <a:r>
              <a:rPr lang="sr-Cyrl-CS" sz="2800" dirty="0"/>
              <a:t>14.</a:t>
            </a:r>
            <a:r>
              <a:rPr lang="sv-SE" sz="2800" dirty="0"/>
              <a:t>5</a:t>
            </a:r>
            <a:endParaRPr lang="sr-Cyrl-CS" sz="2800" dirty="0"/>
          </a:p>
          <a:p>
            <a:pPr lvl="2">
              <a:lnSpc>
                <a:spcPct val="90000"/>
              </a:lnSpc>
            </a:pPr>
            <a:r>
              <a:rPr lang="en-US" sz="2000" dirty="0"/>
              <a:t>The quartile is between the 14th and 15th observations, which are both 3.54</a:t>
            </a:r>
          </a:p>
          <a:p>
            <a:pPr>
              <a:lnSpc>
                <a:spcPct val="90000"/>
              </a:lnSpc>
            </a:pPr>
            <a:r>
              <a:rPr lang="sv-SE" sz="2800" dirty="0"/>
              <a:t>For the third quartile </a:t>
            </a:r>
            <a:r>
              <a:rPr lang="sr-Latn-CS" i="1" dirty="0"/>
              <a:t>i</a:t>
            </a:r>
            <a:r>
              <a:rPr lang="sr-Latn-CS" dirty="0"/>
              <a:t> =</a:t>
            </a:r>
            <a:r>
              <a:rPr lang="sv-SE" dirty="0"/>
              <a:t> 0.75 x 58 = 43</a:t>
            </a:r>
            <a:r>
              <a:rPr lang="sr-Cyrl-CS" dirty="0"/>
              <a:t>.</a:t>
            </a:r>
            <a:r>
              <a:rPr lang="sv-SE" dirty="0"/>
              <a:t>5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the quartile lies between the 43rd and 44th observations, which are 4.50 and 4.56</a:t>
            </a:r>
          </a:p>
          <a:p>
            <a:pPr lvl="2">
              <a:lnSpc>
                <a:spcPct val="90000"/>
              </a:lnSpc>
            </a:pPr>
            <a:r>
              <a:rPr lang="en-US" sz="2000" dirty="0" err="1"/>
              <a:t>quantile</a:t>
            </a:r>
            <a:r>
              <a:rPr lang="en-US" sz="2000" dirty="0"/>
              <a:t> is given by </a:t>
            </a:r>
            <a:r>
              <a:rPr lang="it-IT" sz="2000" dirty="0"/>
              <a:t>4.50 + (4.56 - 4.50) </a:t>
            </a:r>
            <a:r>
              <a:rPr lang="sr-Latn-CS" sz="2000" dirty="0"/>
              <a:t>x</a:t>
            </a:r>
            <a:r>
              <a:rPr lang="it-IT" sz="2000" dirty="0"/>
              <a:t> (43.5 - 43) = 4</a:t>
            </a:r>
            <a:r>
              <a:rPr lang="sr-Cyrl-CS" sz="2000" dirty="0"/>
              <a:t>.</a:t>
            </a:r>
            <a:r>
              <a:rPr lang="it-IT" sz="2000" dirty="0"/>
              <a:t>53</a:t>
            </a:r>
            <a:endParaRPr lang="sr-Cyrl-CS" sz="2000" dirty="0"/>
          </a:p>
        </p:txBody>
      </p:sp>
      <p:sp>
        <p:nvSpPr>
          <p:cNvPr id="8550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9 © Факултет медицинских наука Универзитета у Крагујевцу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FE2C8-E466-4388-BDB8-519B00F50DA6}" type="slidenum">
              <a:rPr lang="en-US"/>
              <a:pPr/>
              <a:t>11</a:t>
            </a:fld>
            <a:endParaRPr lang="en-US"/>
          </a:p>
        </p:txBody>
      </p:sp>
      <p:sp>
        <p:nvSpPr>
          <p:cNvPr id="85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4400" dirty="0"/>
              <a:t>Medians and quantiles</a:t>
            </a:r>
            <a:endParaRPr lang="sr-Latn-CS" sz="4400" dirty="0"/>
          </a:p>
        </p:txBody>
      </p:sp>
      <p:sp>
        <p:nvSpPr>
          <p:cNvPr id="85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We often divide the distribution into 99 </a:t>
            </a:r>
            <a:r>
              <a:rPr lang="en-US" sz="2800" dirty="0" err="1"/>
              <a:t>centiles</a:t>
            </a:r>
            <a:r>
              <a:rPr lang="en-US" sz="2800" dirty="0"/>
              <a:t> or percentiles.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 median is thus the 50th </a:t>
            </a:r>
            <a:r>
              <a:rPr lang="en-US" sz="2800" dirty="0" err="1"/>
              <a:t>centile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For the 20th </a:t>
            </a:r>
            <a:r>
              <a:rPr lang="en-US" sz="2800" dirty="0" err="1"/>
              <a:t>centile</a:t>
            </a:r>
            <a:r>
              <a:rPr lang="en-US" sz="2800" dirty="0"/>
              <a:t> of FEV1</a:t>
            </a:r>
          </a:p>
          <a:p>
            <a:pPr lvl="1">
              <a:lnSpc>
                <a:spcPct val="90000"/>
              </a:lnSpc>
            </a:pPr>
            <a:r>
              <a:rPr lang="sr-Latn-CS" sz="2000" i="1" dirty="0"/>
              <a:t>i</a:t>
            </a:r>
            <a:r>
              <a:rPr lang="sr-Latn-CS" sz="2000" dirty="0"/>
              <a:t> =</a:t>
            </a:r>
            <a:r>
              <a:rPr lang="it-IT" sz="2000" dirty="0"/>
              <a:t> 0</a:t>
            </a:r>
            <a:r>
              <a:rPr lang="sr-Cyrl-CS" sz="2000" dirty="0"/>
              <a:t>.</a:t>
            </a:r>
            <a:r>
              <a:rPr lang="it-IT" sz="2000" dirty="0"/>
              <a:t>2 </a:t>
            </a:r>
            <a:r>
              <a:rPr lang="sr-Latn-CS" sz="2000" dirty="0"/>
              <a:t>x</a:t>
            </a:r>
            <a:r>
              <a:rPr lang="it-IT" sz="2000" dirty="0"/>
              <a:t> 58 = 11</a:t>
            </a:r>
            <a:r>
              <a:rPr lang="sr-Cyrl-CS" sz="2000" dirty="0"/>
              <a:t>.</a:t>
            </a:r>
            <a:r>
              <a:rPr lang="it-IT" sz="2000" dirty="0"/>
              <a:t>6,</a:t>
            </a:r>
            <a:r>
              <a:rPr lang="en-US" sz="2000" dirty="0"/>
              <a:t> so the </a:t>
            </a:r>
            <a:r>
              <a:rPr lang="en-US" sz="2000" dirty="0" err="1"/>
              <a:t>quantile</a:t>
            </a:r>
            <a:r>
              <a:rPr lang="en-US" sz="2000" dirty="0"/>
              <a:t> is between the 11th and 12th observations, 3.42 and 3.48, and can be estimated by</a:t>
            </a:r>
          </a:p>
        </p:txBody>
      </p:sp>
      <p:sp>
        <p:nvSpPr>
          <p:cNvPr id="8550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15458" name="Object 2"/>
          <p:cNvGraphicFramePr>
            <a:graphicFrameLocks noChangeAspect="1"/>
          </p:cNvGraphicFramePr>
          <p:nvPr/>
        </p:nvGraphicFramePr>
        <p:xfrm>
          <a:off x="1484499" y="3962027"/>
          <a:ext cx="6223000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5458" name="Equation" r:id="rId3" imgW="2133600" imgH="190500" progId="Equation.3">
                  <p:embed/>
                </p:oleObj>
              </mc:Choice>
              <mc:Fallback>
                <p:oleObj name="Equation" r:id="rId3" imgW="2133600" imgH="1905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4499" y="3962027"/>
                        <a:ext cx="6223000" cy="55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9 © Faculty of Medical Sciences, University of Kragujevac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31132-1945-4ACC-BE1D-D09A9A650306}" type="slidenum">
              <a:rPr lang="en-US"/>
              <a:pPr/>
              <a:t>12</a:t>
            </a:fld>
            <a:endParaRPr lang="en-US"/>
          </a:p>
        </p:txBody>
      </p:sp>
      <p:sp>
        <p:nvSpPr>
          <p:cNvPr id="86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Box-and-whisker plot for FEV1 and for serum triglycerides </a:t>
            </a:r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 dirty="0"/>
          </a:p>
        </p:txBody>
      </p:sp>
      <p:pic>
        <p:nvPicPr>
          <p:cNvPr id="90624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3288" y="1545852"/>
            <a:ext cx="7544823" cy="4630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9 © Faculty of Medical Sciences, University of Kragujevac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7B31-3683-42F4-AD9D-25C61516239D}" type="slidenum">
              <a:rPr lang="en-US"/>
              <a:pPr/>
              <a:t>13</a:t>
            </a:fld>
            <a:endParaRPr lang="en-US"/>
          </a:p>
        </p:txBody>
      </p:sp>
      <p:sp>
        <p:nvSpPr>
          <p:cNvPr id="86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2400" dirty="0"/>
              <a:t>Box plots showing a roughly symmetrical variable in four groups, with an outlying point</a:t>
            </a:r>
            <a:endParaRPr lang="en" sz="2400" dirty="0"/>
          </a:p>
        </p:txBody>
      </p:sp>
      <p:sp>
        <p:nvSpPr>
          <p:cNvPr id="86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 dirty="0"/>
          </a:p>
        </p:txBody>
      </p:sp>
      <p:pic>
        <p:nvPicPr>
          <p:cNvPr id="8837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376" y="1414463"/>
            <a:ext cx="7659099" cy="451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9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24DC0-CCFE-4160-BC98-5FF1347BB5A0}" type="slidenum">
              <a:rPr lang="en-US"/>
              <a:pPr/>
              <a:t>14</a:t>
            </a:fld>
            <a:endParaRPr lang="en-US"/>
          </a:p>
        </p:txBody>
      </p:sp>
      <p:sp>
        <p:nvSpPr>
          <p:cNvPr id="86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Mean </a:t>
            </a:r>
          </a:p>
        </p:txBody>
      </p:sp>
      <p:sp>
        <p:nvSpPr>
          <p:cNvPr id="86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sz="3000" dirty="0"/>
              <a:t>The median is not the only measure of central value for a distribution</a:t>
            </a:r>
            <a:endParaRPr lang="sr-Cyrl-CS" sz="3000" dirty="0"/>
          </a:p>
          <a:p>
            <a:r>
              <a:rPr lang="en" sz="3000" dirty="0"/>
              <a:t>Another measure is </a:t>
            </a:r>
            <a:r>
              <a:rPr lang="en" sz="3000" b="1" dirty="0"/>
              <a:t>the arithmetic mean</a:t>
            </a:r>
            <a:r>
              <a:rPr lang="en" sz="3000" dirty="0"/>
              <a:t> or </a:t>
            </a:r>
            <a:r>
              <a:rPr lang="en" sz="3000" b="1" dirty="0"/>
              <a:t>average value</a:t>
            </a:r>
          </a:p>
          <a:p>
            <a:r>
              <a:rPr lang="en" sz="3000" dirty="0"/>
              <a:t>Mean is found by taking the sum of observations and dividing by their number</a:t>
            </a:r>
            <a:endParaRPr lang="sr-Latn-CS" sz="3000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9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2D71B-A9C1-4AF8-B6AF-B8DCCB84B690}" type="slidenum">
              <a:rPr lang="en-US"/>
              <a:pPr/>
              <a:t>15</a:t>
            </a:fld>
            <a:endParaRPr lang="en-US"/>
          </a:p>
        </p:txBody>
      </p:sp>
      <p:sp>
        <p:nvSpPr>
          <p:cNvPr id="86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Mean</a:t>
            </a:r>
            <a:endParaRPr lang="sr-Latn-CS" dirty="0"/>
          </a:p>
        </p:txBody>
      </p:sp>
      <p:sp>
        <p:nvSpPr>
          <p:cNvPr id="86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/>
              <a:t>For example, consider the following hypothetical data:</a:t>
            </a:r>
          </a:p>
          <a:p>
            <a:pPr lvl="1"/>
            <a:r>
              <a:rPr lang="en"/>
              <a:t>2 3 9 5 4 0 6 3 4</a:t>
            </a:r>
          </a:p>
          <a:p>
            <a:r>
              <a:rPr lang="en"/>
              <a:t>The sum is 36 and there are 9 observations, so the mean is 36 / 9 = 4.0</a:t>
            </a:r>
            <a:endParaRPr lang="sr-Cyrl-CS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Предавање бр. 9 © Факултет медицинских наука Универзитета у Крагујевцу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A16D5-C8E0-49F7-966C-AC8806D73A8F}" type="slidenum">
              <a:rPr lang="en-US"/>
              <a:pPr/>
              <a:t>16</a:t>
            </a:fld>
            <a:endParaRPr lang="en-US"/>
          </a:p>
        </p:txBody>
      </p:sp>
      <p:sp>
        <p:nvSpPr>
          <p:cNvPr id="86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Mean</a:t>
            </a:r>
            <a:endParaRPr lang="sr-Latn-CS" dirty="0"/>
          </a:p>
        </p:txBody>
      </p:sp>
      <p:sp>
        <p:nvSpPr>
          <p:cNvPr id="86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/>
              <a:t>O</a:t>
            </a:r>
            <a:r>
              <a:rPr lang="sr-Latn-CS" i="1" dirty="0"/>
              <a:t>bservations</a:t>
            </a:r>
            <a:r>
              <a:rPr lang="it-IT" dirty="0"/>
              <a:t> are marked as:</a:t>
            </a:r>
            <a:endParaRPr lang="sr-Cyrl-CS" dirty="0"/>
          </a:p>
          <a:p>
            <a:endParaRPr lang="sr-Cyrl-CS" dirty="0"/>
          </a:p>
          <a:p>
            <a:r>
              <a:rPr lang="en-US" dirty="0"/>
              <a:t>There are n observations and it is </a:t>
            </a:r>
            <a:r>
              <a:rPr lang="en-US" dirty="0" err="1"/>
              <a:t>i-th</a:t>
            </a:r>
            <a:r>
              <a:rPr lang="en-US" dirty="0"/>
              <a:t> of them </a:t>
            </a:r>
            <a:r>
              <a:rPr lang="sr-Latn-CS" i="1" dirty="0"/>
              <a:t>x</a:t>
            </a:r>
            <a:r>
              <a:rPr lang="sr-Latn-CS" i="1" baseline="-25000" dirty="0"/>
              <a:t>i</a:t>
            </a:r>
            <a:r>
              <a:rPr lang="it-IT" dirty="0"/>
              <a:t> = </a:t>
            </a:r>
            <a:endParaRPr lang="sr-Cyrl-CS" dirty="0"/>
          </a:p>
          <a:p>
            <a:pPr lvl="1"/>
            <a:r>
              <a:rPr lang="it-IT" dirty="0"/>
              <a:t>For example, </a:t>
            </a:r>
            <a:r>
              <a:rPr lang="sr-Latn-CS" i="1" dirty="0"/>
              <a:t>x</a:t>
            </a:r>
            <a:r>
              <a:rPr lang="sr-Latn-CS" baseline="-25000" dirty="0"/>
              <a:t>4</a:t>
            </a:r>
            <a:r>
              <a:rPr lang="it-IT" dirty="0"/>
              <a:t> = 5 и n = 9</a:t>
            </a:r>
            <a:endParaRPr lang="sr-Cyrl-CS" dirty="0"/>
          </a:p>
          <a:p>
            <a:r>
              <a:rPr lang="en-US" i="1" dirty="0"/>
              <a:t>Sum of all </a:t>
            </a:r>
            <a:r>
              <a:rPr lang="sr-Latn-CS" i="1" dirty="0"/>
              <a:t>x</a:t>
            </a:r>
            <a:r>
              <a:rPr lang="sr-Latn-CS" i="1" baseline="-25000" dirty="0"/>
              <a:t>i</a:t>
            </a:r>
            <a:r>
              <a:rPr lang="it-IT" dirty="0"/>
              <a:t> </a:t>
            </a:r>
            <a:r>
              <a:rPr lang="en-US" dirty="0"/>
              <a:t>is presented as:</a:t>
            </a:r>
            <a:endParaRPr lang="sr-Cyrl-CS" dirty="0"/>
          </a:p>
          <a:p>
            <a:pPr lvl="1">
              <a:buFontTx/>
              <a:buNone/>
            </a:pPr>
            <a:endParaRPr lang="sr-Latn-CS" dirty="0"/>
          </a:p>
        </p:txBody>
      </p:sp>
      <p:sp>
        <p:nvSpPr>
          <p:cNvPr id="8693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69381" name="Object 5"/>
          <p:cNvGraphicFramePr>
            <a:graphicFrameLocks noChangeAspect="1"/>
          </p:cNvGraphicFramePr>
          <p:nvPr/>
        </p:nvGraphicFramePr>
        <p:xfrm>
          <a:off x="1111250" y="2089150"/>
          <a:ext cx="3360738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6482" name="Equation" r:id="rId3" imgW="1016000" imgH="190500" progId="Equation.3">
                  <p:embed/>
                </p:oleObj>
              </mc:Choice>
              <mc:Fallback>
                <p:oleObj name="Equation" r:id="rId3" imgW="1016000" imgH="1905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1250" y="2089150"/>
                        <a:ext cx="3360738" cy="62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9382" name="Rectangle 6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69383" name="Object 7"/>
          <p:cNvGraphicFramePr>
            <a:graphicFrameLocks noChangeAspect="1"/>
          </p:cNvGraphicFramePr>
          <p:nvPr/>
        </p:nvGraphicFramePr>
        <p:xfrm>
          <a:off x="1321753" y="4759960"/>
          <a:ext cx="1081087" cy="1312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6483" name="Equation" r:id="rId5" imgW="355446" imgH="431613" progId="Equation.3">
                  <p:embed/>
                </p:oleObj>
              </mc:Choice>
              <mc:Fallback>
                <p:oleObj name="Equation" r:id="rId5" imgW="355446" imgH="431613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1753" y="4759960"/>
                        <a:ext cx="1081087" cy="1312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9384" name="Rectangle 8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69385" name="Object 9"/>
          <p:cNvGraphicFramePr>
            <a:graphicFrameLocks noChangeAspect="1"/>
          </p:cNvGraphicFramePr>
          <p:nvPr/>
        </p:nvGraphicFramePr>
        <p:xfrm>
          <a:off x="3204528" y="5048885"/>
          <a:ext cx="1203325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6484" name="Equation" r:id="rId7" imgW="355446" imgH="241195" progId="Equation.3">
                  <p:embed/>
                </p:oleObj>
              </mc:Choice>
              <mc:Fallback>
                <p:oleObj name="Equation" r:id="rId7" imgW="355446" imgH="241195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4528" y="5048885"/>
                        <a:ext cx="1203325" cy="812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9386" name="Rectangle 10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69387" name="Object 11"/>
          <p:cNvGraphicFramePr>
            <a:graphicFrameLocks noChangeAspect="1"/>
          </p:cNvGraphicFramePr>
          <p:nvPr/>
        </p:nvGraphicFramePr>
        <p:xfrm>
          <a:off x="5357178" y="5000625"/>
          <a:ext cx="1074737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6485" name="Equation" r:id="rId9" imgW="304668" imgH="241195" progId="Equation.3">
                  <p:embed/>
                </p:oleObj>
              </mc:Choice>
              <mc:Fallback>
                <p:oleObj name="Equation" r:id="rId9" imgW="304668" imgH="241195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178" y="5000625"/>
                        <a:ext cx="1074737" cy="839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9 © Faculty of Medical Sciences, University of Kragujevac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D3DC2-7528-41C0-B4D9-E783053A7691}" type="slidenum">
              <a:rPr lang="en-US"/>
              <a:pPr/>
              <a:t>17</a:t>
            </a:fld>
            <a:endParaRPr lang="en-US"/>
          </a:p>
        </p:txBody>
      </p:sp>
      <p:sp>
        <p:nvSpPr>
          <p:cNvPr id="87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Mean</a:t>
            </a:r>
            <a:endParaRPr lang="sr-Latn-CS" dirty="0"/>
          </a:p>
        </p:txBody>
      </p:sp>
      <p:sp>
        <p:nvSpPr>
          <p:cNvPr id="87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sz="2800" dirty="0"/>
              <a:t>The middle of </a:t>
            </a:r>
            <a:r>
              <a:rPr lang="en" sz="2800" i="1" dirty="0"/>
              <a:t>x </a:t>
            </a:r>
            <a:r>
              <a:rPr lang="en" sz="2800" i="1" baseline="-25000" dirty="0"/>
              <a:t> </a:t>
            </a:r>
            <a:r>
              <a:rPr lang="en" sz="2800" dirty="0"/>
              <a:t>is marked with </a:t>
            </a:r>
          </a:p>
          <a:p>
            <a:r>
              <a:rPr lang="en" sz="2800" dirty="0"/>
              <a:t>(x with a line above )</a:t>
            </a:r>
          </a:p>
          <a:p>
            <a:endParaRPr lang="sr-Cyrl-CS" sz="2800" dirty="0"/>
          </a:p>
          <a:p>
            <a:endParaRPr lang="sr-Cyrl-CS" sz="2800" dirty="0"/>
          </a:p>
          <a:p>
            <a:r>
              <a:rPr lang="en" sz="2800" dirty="0"/>
              <a:t>The sum of 57 FEV1 is 231.51, and from that the average value is 231.51/57=4.06 </a:t>
            </a:r>
            <a:endParaRPr lang="sr-Cyrl-CS" sz="2800" dirty="0"/>
          </a:p>
          <a:p>
            <a:pPr lvl="1"/>
            <a:r>
              <a:rPr lang="en-US" sz="2400" dirty="0"/>
              <a:t>this is </a:t>
            </a:r>
            <a:r>
              <a:rPr lang="en" sz="2400" dirty="0"/>
              <a:t>very close to the median 4 .1</a:t>
            </a:r>
            <a:endParaRPr lang="sr-Cyrl-CS" sz="2400" dirty="0"/>
          </a:p>
          <a:p>
            <a:r>
              <a:rPr lang="en" sz="2800" dirty="0"/>
              <a:t>The median of triglyceride is 0.46, but the average values is 0.51 </a:t>
            </a:r>
            <a:endParaRPr lang="sr-Cyrl-CS" sz="2800" dirty="0"/>
          </a:p>
          <a:p>
            <a:pPr lvl="1"/>
            <a:r>
              <a:rPr lang="en" sz="2400" dirty="0"/>
              <a:t>median is 10% away from the average value</a:t>
            </a:r>
            <a:endParaRPr lang="sr-Latn-CS" sz="2400" dirty="0"/>
          </a:p>
        </p:txBody>
      </p:sp>
      <p:sp>
        <p:nvSpPr>
          <p:cNvPr id="871428" name="Rectangle 4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71429" name="Object 5"/>
          <p:cNvGraphicFramePr>
            <a:graphicFrameLocks noChangeAspect="1"/>
          </p:cNvGraphicFramePr>
          <p:nvPr/>
        </p:nvGraphicFramePr>
        <p:xfrm>
          <a:off x="5842144" y="1341901"/>
          <a:ext cx="486938" cy="7110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429" name="Equation" r:id="rId3" imgW="126725" imgH="177415" progId="Equation.3">
                  <p:embed/>
                </p:oleObj>
              </mc:Choice>
              <mc:Fallback>
                <p:oleObj name="Equation" r:id="rId3" imgW="126725" imgH="177415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2144" y="1341901"/>
                        <a:ext cx="486938" cy="7110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1430" name="Rectangle 6"/>
          <p:cNvSpPr>
            <a:spLocks noChangeArrowheads="1"/>
          </p:cNvSpPr>
          <p:nvPr/>
        </p:nvSpPr>
        <p:spPr bwMode="auto">
          <a:xfrm>
            <a:off x="0" y="3224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71431" name="Object 7"/>
          <p:cNvGraphicFramePr>
            <a:graphicFrameLocks noChangeAspect="1"/>
          </p:cNvGraphicFramePr>
          <p:nvPr/>
        </p:nvGraphicFramePr>
        <p:xfrm>
          <a:off x="2236788" y="2090738"/>
          <a:ext cx="3694112" cy="132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431" name="Equation" r:id="rId5" imgW="1143000" imgH="406400" progId="Equation.3">
                  <p:embed/>
                </p:oleObj>
              </mc:Choice>
              <mc:Fallback>
                <p:oleObj name="Equation" r:id="rId5" imgW="1143000" imgH="4064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6788" y="2090738"/>
                        <a:ext cx="3694112" cy="1323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14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9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6ADF1-13A0-4FCE-8466-8248FA3D433B}" type="slidenum">
              <a:rPr lang="en-US"/>
              <a:pPr/>
              <a:t>18</a:t>
            </a:fld>
            <a:endParaRPr lang="en-US"/>
          </a:p>
        </p:txBody>
      </p:sp>
      <p:sp>
        <p:nvSpPr>
          <p:cNvPr id="87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Variance , range and interquartile range</a:t>
            </a:r>
            <a:endParaRPr lang="sr-Latn-CS" sz="3600"/>
          </a:p>
        </p:txBody>
      </p:sp>
      <p:sp>
        <p:nvSpPr>
          <p:cNvPr id="87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" dirty="0"/>
              <a:t>The mean and median are measures of the location of the middle of the distribution</a:t>
            </a:r>
            <a:endParaRPr lang="sr-Cyrl-CS" dirty="0"/>
          </a:p>
          <a:p>
            <a:pPr lvl="1">
              <a:lnSpc>
                <a:spcPct val="90000"/>
              </a:lnSpc>
            </a:pPr>
            <a:r>
              <a:rPr lang="en-US" dirty="0"/>
              <a:t>I</a:t>
            </a:r>
            <a:r>
              <a:rPr lang="en" dirty="0"/>
              <a:t>t’s called </a:t>
            </a:r>
            <a:r>
              <a:rPr lang="en" b="1" dirty="0"/>
              <a:t>central </a:t>
            </a:r>
            <a:r>
              <a:rPr lang="en" dirty="0"/>
              <a:t>tendency</a:t>
            </a:r>
          </a:p>
          <a:p>
            <a:pPr>
              <a:lnSpc>
                <a:spcPct val="90000"/>
              </a:lnSpc>
            </a:pPr>
            <a:r>
              <a:rPr lang="en" dirty="0"/>
              <a:t>We will also need a measure of the spread or variability of the distribution</a:t>
            </a:r>
            <a:endParaRPr lang="sr-Cyrl-CS" dirty="0"/>
          </a:p>
          <a:p>
            <a:pPr lvl="1">
              <a:lnSpc>
                <a:spcPct val="90000"/>
              </a:lnSpc>
            </a:pPr>
            <a:r>
              <a:rPr lang="en" dirty="0"/>
              <a:t>it's called </a:t>
            </a:r>
            <a:r>
              <a:rPr lang="en" b="1" dirty="0"/>
              <a:t>dispersion</a:t>
            </a:r>
            <a:endParaRPr lang="en" dirty="0"/>
          </a:p>
          <a:p>
            <a:pPr>
              <a:lnSpc>
                <a:spcPct val="90000"/>
              </a:lnSpc>
            </a:pPr>
            <a:r>
              <a:rPr lang="en" dirty="0"/>
              <a:t>obvious measure is </a:t>
            </a:r>
            <a:r>
              <a:rPr lang="en" b="1" dirty="0"/>
              <a:t>range</a:t>
            </a:r>
            <a:r>
              <a:rPr lang="en" dirty="0"/>
              <a:t>, the difference between the highest </a:t>
            </a:r>
            <a:r>
              <a:rPr lang="en" b="1" dirty="0"/>
              <a:t>and </a:t>
            </a:r>
            <a:r>
              <a:rPr lang="en" dirty="0"/>
              <a:t>lowest values</a:t>
            </a:r>
            <a:endParaRPr lang="sr-Latn-CS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9 © Faculty of Medical Sciences, University of Kragujevac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E12E-5A95-4550-ABF4-66B3214D46CF}" type="slidenum">
              <a:rPr lang="en-US"/>
              <a:pPr/>
              <a:t>19</a:t>
            </a:fld>
            <a:endParaRPr lang="en-US"/>
          </a:p>
        </p:txBody>
      </p:sp>
      <p:sp>
        <p:nvSpPr>
          <p:cNvPr id="87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 dirty="0"/>
              <a:t>Variance, range and interquartile range</a:t>
            </a:r>
            <a:endParaRPr lang="sr-Latn-CS" sz="3600" dirty="0"/>
          </a:p>
        </p:txBody>
      </p:sp>
      <p:sp>
        <p:nvSpPr>
          <p:cNvPr id="8755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686800" cy="4725988"/>
          </a:xfrm>
        </p:spPr>
        <p:txBody>
          <a:bodyPr/>
          <a:lstStyle/>
          <a:p>
            <a:r>
              <a:rPr lang="en" sz="2400" dirty="0"/>
              <a:t>Range is 5.43 - 2.85 = 2.58 liters</a:t>
            </a:r>
            <a:endParaRPr lang="sr-Cyrl-CS" sz="2400" dirty="0"/>
          </a:p>
          <a:p>
            <a:r>
              <a:rPr lang="en" sz="2400" dirty="0"/>
              <a:t>The range is often presented as two extremes, 2.85 - 5.43 liters, rather than their difference </a:t>
            </a:r>
          </a:p>
          <a:p>
            <a:endParaRPr lang="en" sz="2400" dirty="0"/>
          </a:p>
        </p:txBody>
      </p:sp>
      <p:pic>
        <p:nvPicPr>
          <p:cNvPr id="8755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3410" y="2722468"/>
            <a:ext cx="6731249" cy="3481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9 © Faculty of Medical Sciences, University of Kragujevac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B1679-DFCB-472F-9CBA-19CDC5206FD4}" type="slidenum">
              <a:rPr lang="en-US"/>
              <a:pPr/>
              <a:t>2</a:t>
            </a:fld>
            <a:endParaRPr lang="en-US"/>
          </a:p>
        </p:txBody>
      </p:sp>
      <p:sp>
        <p:nvSpPr>
          <p:cNvPr id="83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2600"/>
              <a:t>FEV1 histogram ( frequency distribution of the form that can often be seen in medical data - unimodal distribution )</a:t>
            </a:r>
            <a:endParaRPr lang="sr-Latn-CS" sz="2600"/>
          </a:p>
        </p:txBody>
      </p:sp>
      <p:sp>
        <p:nvSpPr>
          <p:cNvPr id="83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 dirty="0"/>
          </a:p>
        </p:txBody>
      </p:sp>
      <p:pic>
        <p:nvPicPr>
          <p:cNvPr id="8468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2800" y="1676681"/>
            <a:ext cx="6907213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9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57BA8-A3B1-405C-8356-C3DBB4F6D5F0}" type="slidenum">
              <a:rPr lang="en-US"/>
              <a:pPr/>
              <a:t>20</a:t>
            </a:fld>
            <a:endParaRPr lang="en-US"/>
          </a:p>
        </p:txBody>
      </p:sp>
      <p:sp>
        <p:nvSpPr>
          <p:cNvPr id="87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Variance , range and interquartile range</a:t>
            </a:r>
            <a:endParaRPr lang="sr-Latn-CS" sz="3600"/>
          </a:p>
        </p:txBody>
      </p:sp>
      <p:pic>
        <p:nvPicPr>
          <p:cNvPr id="87962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2349" y="1504950"/>
            <a:ext cx="6459302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9 © Faculty of Medical Sciences, University of Kragujevac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25446-671B-4729-87E2-B99DD1027301}" type="slidenum">
              <a:rPr lang="en-US"/>
              <a:pPr/>
              <a:t>21</a:t>
            </a:fld>
            <a:endParaRPr lang="en-US"/>
          </a:p>
        </p:txBody>
      </p:sp>
      <p:sp>
        <p:nvSpPr>
          <p:cNvPr id="88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Variance , range and interquartile range</a:t>
            </a:r>
            <a:endParaRPr lang="sr-Latn-CS" sz="3600"/>
          </a:p>
        </p:txBody>
      </p:sp>
      <p:sp>
        <p:nvSpPr>
          <p:cNvPr id="88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sz="3000" dirty="0"/>
              <a:t>The </a:t>
            </a:r>
            <a:r>
              <a:rPr lang="en" sz="3000" b="1" dirty="0"/>
              <a:t>most commonly used </a:t>
            </a:r>
            <a:r>
              <a:rPr lang="en" sz="3000" dirty="0"/>
              <a:t>measures of dispersion are </a:t>
            </a:r>
            <a:r>
              <a:rPr lang="en" sz="3000" b="1" dirty="0"/>
              <a:t>variance and standard deviation </a:t>
            </a:r>
            <a:r>
              <a:rPr lang="en" sz="3000" dirty="0"/>
              <a:t>.</a:t>
            </a:r>
          </a:p>
          <a:p>
            <a:r>
              <a:rPr lang="en" sz="3000" dirty="0"/>
              <a:t>We start by calculating the difference between each observation and the sample mean</a:t>
            </a:r>
            <a:endParaRPr lang="sr-Cyrl-CS" sz="3000" dirty="0"/>
          </a:p>
          <a:p>
            <a:pPr lvl="1"/>
            <a:r>
              <a:rPr lang="en-US" sz="2600" dirty="0"/>
              <a:t>I</a:t>
            </a:r>
            <a:r>
              <a:rPr lang="en" sz="2600" dirty="0"/>
              <a:t>t’s called </a:t>
            </a:r>
            <a:r>
              <a:rPr lang="en" sz="2600" b="1" dirty="0"/>
              <a:t>deviations </a:t>
            </a:r>
            <a:r>
              <a:rPr lang="en" sz="2600" dirty="0"/>
              <a:t>from the</a:t>
            </a:r>
            <a:r>
              <a:rPr lang="en" sz="2600" b="1" dirty="0"/>
              <a:t> </a:t>
            </a:r>
            <a:r>
              <a:rPr lang="en" sz="2600" dirty="0"/>
              <a:t>mean</a:t>
            </a:r>
          </a:p>
          <a:p>
            <a:r>
              <a:rPr lang="en" sz="3000" dirty="0"/>
              <a:t>If we add all the deviations together, we get zero, because</a:t>
            </a:r>
            <a:endParaRPr lang="sr-Cyrl-CS" sz="3000" dirty="0"/>
          </a:p>
          <a:p>
            <a:endParaRPr lang="sr-Cyrl-CS" sz="3000" dirty="0"/>
          </a:p>
        </p:txBody>
      </p:sp>
      <p:sp>
        <p:nvSpPr>
          <p:cNvPr id="8816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81669" name="Rectangle 5"/>
          <p:cNvSpPr>
            <a:spLocks noChangeArrowheads="1"/>
          </p:cNvSpPr>
          <p:nvPr/>
        </p:nvSpPr>
        <p:spPr bwMode="auto"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881670" name="Picture 6"/>
          <p:cNvPicPr>
            <a:picLocks noChangeAspect="1" noChangeArrowheads="1"/>
          </p:cNvPicPr>
          <p:nvPr/>
        </p:nvPicPr>
        <p:blipFill>
          <a:blip r:embed="rId3" cstate="print"/>
          <a:srcRect r="56946" b="-15527"/>
          <a:stretch>
            <a:fillRect/>
          </a:stretch>
        </p:blipFill>
        <p:spPr bwMode="auto">
          <a:xfrm>
            <a:off x="1233488" y="5691188"/>
            <a:ext cx="5986462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9 © Faculty of Medical Sciences, University of Kragujevac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44AA8-DA64-4E01-ACA6-F7D9F8D4F679}" type="slidenum">
              <a:rPr lang="en-US"/>
              <a:pPr/>
              <a:t>22</a:t>
            </a:fld>
            <a:endParaRPr lang="en-US"/>
          </a:p>
        </p:txBody>
      </p:sp>
      <p:sp>
        <p:nvSpPr>
          <p:cNvPr id="88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 dirty="0"/>
              <a:t>Variance, range and interquartile range</a:t>
            </a:r>
            <a:endParaRPr lang="sr-Latn-CS" sz="3600" dirty="0"/>
          </a:p>
        </p:txBody>
      </p:sp>
      <p:sp>
        <p:nvSpPr>
          <p:cNvPr id="88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en" sz="2800" dirty="0"/>
              <a:t>            , in the example, is equal to 52</a:t>
            </a:r>
            <a:endParaRPr lang="sr-Cyrl-CS" sz="2800" dirty="0"/>
          </a:p>
          <a:p>
            <a:pPr lvl="1">
              <a:lnSpc>
                <a:spcPct val="95000"/>
              </a:lnSpc>
            </a:pPr>
            <a:r>
              <a:rPr lang="en" sz="2400" dirty="0"/>
              <a:t>it is called sum </a:t>
            </a:r>
            <a:r>
              <a:rPr lang="en" sz="2400" b="1" dirty="0"/>
              <a:t>of squares around the mean</a:t>
            </a:r>
            <a:r>
              <a:rPr lang="en" sz="2400" dirty="0"/>
              <a:t>, usually abbreviated </a:t>
            </a:r>
            <a:r>
              <a:rPr lang="en" sz="2400" b="1" dirty="0"/>
              <a:t>sum </a:t>
            </a:r>
            <a:r>
              <a:rPr lang="en" sz="2400" dirty="0"/>
              <a:t>of </a:t>
            </a:r>
            <a:r>
              <a:rPr lang="en" sz="2400" b="1" dirty="0"/>
              <a:t>squares</a:t>
            </a:r>
          </a:p>
          <a:p>
            <a:pPr>
              <a:lnSpc>
                <a:spcPct val="95000"/>
              </a:lnSpc>
            </a:pPr>
            <a:r>
              <a:rPr lang="en" sz="2800" dirty="0"/>
              <a:t>In order to calculate squared deviation, we divide the sum of squares by </a:t>
            </a:r>
            <a:r>
              <a:rPr lang="en" sz="2800" i="1" dirty="0"/>
              <a:t>n -1 </a:t>
            </a:r>
            <a:r>
              <a:rPr lang="en" sz="2800" dirty="0"/>
              <a:t>, not </a:t>
            </a:r>
            <a:r>
              <a:rPr lang="en" sz="2800" i="1" dirty="0"/>
              <a:t>n</a:t>
            </a:r>
            <a:endParaRPr lang="sr-Cyrl-CS" sz="2800" dirty="0"/>
          </a:p>
          <a:p>
            <a:pPr>
              <a:lnSpc>
                <a:spcPct val="95000"/>
              </a:lnSpc>
            </a:pPr>
            <a:r>
              <a:rPr lang="en" sz="2800" dirty="0"/>
              <a:t>The reason for this is that we are interested in estimating the dispersion of the population, rather than the sample</a:t>
            </a:r>
          </a:p>
          <a:p>
            <a:pPr lvl="1">
              <a:lnSpc>
                <a:spcPct val="95000"/>
              </a:lnSpc>
            </a:pPr>
            <a:r>
              <a:rPr lang="en" sz="2400" dirty="0"/>
              <a:t>and the sum of squares around the sample mean is proportional to </a:t>
            </a:r>
            <a:r>
              <a:rPr lang="en" sz="2400" i="1" dirty="0"/>
              <a:t>n </a:t>
            </a:r>
            <a:r>
              <a:rPr lang="en" sz="2400" dirty="0"/>
              <a:t>-1</a:t>
            </a:r>
            <a:endParaRPr lang="sr-Cyrl-CS" sz="2400" dirty="0"/>
          </a:p>
        </p:txBody>
      </p:sp>
      <p:sp>
        <p:nvSpPr>
          <p:cNvPr id="8837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883717" name="Picture 5"/>
          <p:cNvPicPr>
            <a:picLocks noChangeAspect="1" noChangeArrowheads="1"/>
          </p:cNvPicPr>
          <p:nvPr/>
        </p:nvPicPr>
        <p:blipFill>
          <a:blip r:embed="rId3" cstate="print"/>
          <a:srcRect r="90269" b="-10559"/>
          <a:stretch>
            <a:fillRect/>
          </a:stretch>
        </p:blipFill>
        <p:spPr bwMode="auto">
          <a:xfrm>
            <a:off x="882650" y="1349375"/>
            <a:ext cx="145573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9 © Faculty of Medical Sciences, University of Kragujevac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4150D-527B-41CE-BD1B-0CA2C4713677}" type="slidenum">
              <a:rPr lang="en-US"/>
              <a:pPr/>
              <a:t>23</a:t>
            </a:fld>
            <a:endParaRPr lang="en-US"/>
          </a:p>
        </p:txBody>
      </p:sp>
      <p:sp>
        <p:nvSpPr>
          <p:cNvPr id="88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 dirty="0"/>
              <a:t>Variance, range and interquartile range</a:t>
            </a:r>
            <a:endParaRPr lang="sr-Latn-CS" sz="3600" dirty="0"/>
          </a:p>
        </p:txBody>
      </p:sp>
      <p:sp>
        <p:nvSpPr>
          <p:cNvPr id="88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dirty="0"/>
              <a:t>The estimate of variability is called </a:t>
            </a:r>
            <a:r>
              <a:rPr lang="en" b="1" dirty="0"/>
              <a:t>variance </a:t>
            </a:r>
            <a:r>
              <a:rPr lang="en" dirty="0"/>
              <a:t>and is defined by a</a:t>
            </a:r>
          </a:p>
          <a:p>
            <a:endParaRPr lang="sr-Cyrl-CS" dirty="0"/>
          </a:p>
          <a:p>
            <a:endParaRPr lang="sr-Cyrl-CS" dirty="0"/>
          </a:p>
          <a:p>
            <a:r>
              <a:rPr lang="sr-Latn-CS" dirty="0"/>
              <a:t>The quantity </a:t>
            </a:r>
            <a:r>
              <a:rPr lang="sr-Latn-CS" i="1" dirty="0"/>
              <a:t>n</a:t>
            </a:r>
            <a:r>
              <a:rPr lang="sr-Latn-CS" dirty="0"/>
              <a:t> - 1 is called the </a:t>
            </a:r>
            <a:r>
              <a:rPr lang="sr-Latn-CS" b="1" dirty="0"/>
              <a:t>degrees of freedom</a:t>
            </a:r>
            <a:r>
              <a:rPr lang="sr-Latn-CS" dirty="0"/>
              <a:t> of the variance estimate</a:t>
            </a:r>
            <a:endParaRPr lang="en-US" dirty="0"/>
          </a:p>
          <a:p>
            <a:endParaRPr lang="en" dirty="0"/>
          </a:p>
        </p:txBody>
      </p:sp>
      <p:sp>
        <p:nvSpPr>
          <p:cNvPr id="885764" name="Rectangle 4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85766" name="Rectangle 6"/>
          <p:cNvSpPr>
            <a:spLocks noChangeArrowheads="1"/>
          </p:cNvSpPr>
          <p:nvPr/>
        </p:nvSpPr>
        <p:spPr bwMode="auto">
          <a:xfrm>
            <a:off x="0" y="3238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885768" name="Picture 8"/>
          <p:cNvPicPr>
            <a:picLocks noChangeAspect="1" noChangeArrowheads="1"/>
          </p:cNvPicPr>
          <p:nvPr/>
        </p:nvPicPr>
        <p:blipFill>
          <a:blip r:embed="rId3" cstate="print"/>
          <a:srcRect t="6977" r="519"/>
          <a:stretch>
            <a:fillRect/>
          </a:stretch>
        </p:blipFill>
        <p:spPr bwMode="auto">
          <a:xfrm>
            <a:off x="2302248" y="2644588"/>
            <a:ext cx="3829611" cy="112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85769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81224" y="4879600"/>
            <a:ext cx="463105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9 © Faculty of Medical Sciences, University of Kragujevac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5EFAD-2653-4446-B2AE-8ED11DEC6E32}" type="slidenum">
              <a:rPr lang="en-US"/>
              <a:pPr/>
              <a:t>24</a:t>
            </a:fld>
            <a:endParaRPr lang="en-US"/>
          </a:p>
        </p:txBody>
      </p:sp>
      <p:sp>
        <p:nvSpPr>
          <p:cNvPr id="887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 dirty="0"/>
              <a:t>Variance, range and interquartile range</a:t>
            </a:r>
            <a:endParaRPr lang="sr-Latn-CS" sz="3600" dirty="0"/>
          </a:p>
        </p:txBody>
      </p:sp>
      <p:sp>
        <p:nvSpPr>
          <p:cNvPr id="88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dirty="0"/>
              <a:t>And we have two formulas for the variance :</a:t>
            </a:r>
            <a:endParaRPr lang="sr-Cyrl-CS" dirty="0"/>
          </a:p>
          <a:p>
            <a:endParaRPr lang="sr-Cyrl-CS" dirty="0"/>
          </a:p>
          <a:p>
            <a:endParaRPr lang="sr-Cyrl-CS" dirty="0"/>
          </a:p>
          <a:p>
            <a:pPr>
              <a:buNone/>
            </a:pPr>
            <a:endParaRPr lang="sr-Cyrl-CS" dirty="0"/>
          </a:p>
          <a:p>
            <a:r>
              <a:rPr lang="en" dirty="0"/>
              <a:t>Using the second formula for nine observations, we have:</a:t>
            </a:r>
            <a:endParaRPr lang="sr-Cyrl-CS" dirty="0"/>
          </a:p>
          <a:p>
            <a:endParaRPr lang="sr-Latn-CS" dirty="0"/>
          </a:p>
        </p:txBody>
      </p:sp>
      <p:sp>
        <p:nvSpPr>
          <p:cNvPr id="887812" name="Rectangle 4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7813" name="Object 5"/>
          <p:cNvGraphicFramePr>
            <a:graphicFrameLocks noChangeAspect="1"/>
          </p:cNvGraphicFramePr>
          <p:nvPr/>
        </p:nvGraphicFramePr>
        <p:xfrm>
          <a:off x="927100" y="2238375"/>
          <a:ext cx="3101975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7813" name="Equation" r:id="rId3" imgW="1244600" imgH="342900" progId="Equation.3">
                  <p:embed/>
                </p:oleObj>
              </mc:Choice>
              <mc:Fallback>
                <p:oleObj name="Equation" r:id="rId3" imgW="1244600" imgH="3429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7100" y="2238375"/>
                        <a:ext cx="3101975" cy="852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7814" name="Rectangle 6"/>
          <p:cNvSpPr>
            <a:spLocks noChangeArrowheads="1"/>
          </p:cNvSpPr>
          <p:nvPr/>
        </p:nvSpPr>
        <p:spPr bwMode="auto">
          <a:xfrm>
            <a:off x="0" y="3143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7815" name="Object 7"/>
          <p:cNvGraphicFramePr>
            <a:graphicFrameLocks noChangeAspect="1"/>
          </p:cNvGraphicFramePr>
          <p:nvPr/>
        </p:nvGraphicFramePr>
        <p:xfrm>
          <a:off x="885825" y="3340100"/>
          <a:ext cx="3098800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7815" name="Equation" r:id="rId5" imgW="1637589" imgH="571252" progId="Equation.3">
                  <p:embed/>
                </p:oleObj>
              </mc:Choice>
              <mc:Fallback>
                <p:oleObj name="Equation" r:id="rId5" imgW="1637589" imgH="571252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5825" y="3340100"/>
                        <a:ext cx="3098800" cy="1081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7816" name="Rectangle 8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7817" name="Object 9"/>
          <p:cNvGraphicFramePr>
            <a:graphicFrameLocks noChangeAspect="1"/>
          </p:cNvGraphicFramePr>
          <p:nvPr/>
        </p:nvGraphicFramePr>
        <p:xfrm>
          <a:off x="955675" y="5495925"/>
          <a:ext cx="5259388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7817" name="Equation" r:id="rId7" imgW="2349500" imgH="393700" progId="Equation.3">
                  <p:embed/>
                </p:oleObj>
              </mc:Choice>
              <mc:Fallback>
                <p:oleObj name="Equation" r:id="rId7" imgW="2349500" imgH="3937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5675" y="5495925"/>
                        <a:ext cx="5259388" cy="873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9 © Faculty of Medical Sciences, University of Kragujevac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3A9D5-ED52-499D-99A1-AF16451B144A}" type="slidenum">
              <a:rPr lang="en-US"/>
              <a:pPr/>
              <a:t>25</a:t>
            </a:fld>
            <a:endParaRPr lang="en-US"/>
          </a:p>
        </p:txBody>
      </p:sp>
      <p:sp>
        <p:nvSpPr>
          <p:cNvPr id="88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 dirty="0"/>
              <a:t>Standard deviation </a:t>
            </a:r>
          </a:p>
        </p:txBody>
      </p:sp>
      <p:sp>
        <p:nvSpPr>
          <p:cNvPr id="88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dirty="0"/>
              <a:t>The square root of the variance is called </a:t>
            </a:r>
            <a:r>
              <a:rPr lang="en" b="1" dirty="0"/>
              <a:t>the standard</a:t>
            </a:r>
            <a:r>
              <a:rPr lang="en" dirty="0"/>
              <a:t> </a:t>
            </a:r>
            <a:r>
              <a:rPr lang="en" b="1" dirty="0"/>
              <a:t>deviation</a:t>
            </a:r>
            <a:r>
              <a:rPr lang="en" dirty="0"/>
              <a:t>, usually denoted by </a:t>
            </a:r>
            <a:r>
              <a:rPr lang="en" i="1" dirty="0"/>
              <a:t>s:</a:t>
            </a:r>
            <a:endParaRPr lang="sr-Cyrl-CS" dirty="0"/>
          </a:p>
          <a:p>
            <a:endParaRPr lang="sr-Latn-CS" dirty="0"/>
          </a:p>
        </p:txBody>
      </p:sp>
      <p:sp>
        <p:nvSpPr>
          <p:cNvPr id="889860" name="Rectangle 4"/>
          <p:cNvSpPr>
            <a:spLocks noChangeArrowheads="1"/>
          </p:cNvSpPr>
          <p:nvPr/>
        </p:nvSpPr>
        <p:spPr bwMode="auto">
          <a:xfrm>
            <a:off x="0" y="31194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89861" name="Object 5"/>
          <p:cNvGraphicFramePr>
            <a:graphicFrameLocks noChangeAspect="1"/>
          </p:cNvGraphicFramePr>
          <p:nvPr/>
        </p:nvGraphicFramePr>
        <p:xfrm>
          <a:off x="849313" y="3432175"/>
          <a:ext cx="6319837" cy="135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9861" name="Equation" r:id="rId3" imgW="2895600" imgH="622300" progId="Equation.3">
                  <p:embed/>
                </p:oleObj>
              </mc:Choice>
              <mc:Fallback>
                <p:oleObj name="Equation" r:id="rId3" imgW="2895600" imgH="6223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9313" y="3432175"/>
                        <a:ext cx="6319837" cy="1350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9 © Faculty of Medical Sciences, University of Kragujevac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3420-3885-4F3C-951C-2CDA69494046}" type="slidenum">
              <a:rPr lang="en-US"/>
              <a:pPr/>
              <a:t>26</a:t>
            </a:fld>
            <a:endParaRPr lang="en-US"/>
          </a:p>
        </p:txBody>
      </p:sp>
      <p:sp>
        <p:nvSpPr>
          <p:cNvPr id="893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 dirty="0"/>
              <a:t>Standard deviation</a:t>
            </a:r>
            <a:endParaRPr lang="sr-Latn-CS" sz="3600" dirty="0"/>
          </a:p>
        </p:txBody>
      </p:sp>
      <p:sp>
        <p:nvSpPr>
          <p:cNvPr id="89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Cyrl-CS" dirty="0"/>
          </a:p>
          <a:p>
            <a:endParaRPr lang="sr-Cyrl-CS" dirty="0"/>
          </a:p>
          <a:p>
            <a:endParaRPr lang="sr-Cyrl-CS" dirty="0"/>
          </a:p>
          <a:p>
            <a:endParaRPr lang="sr-Cyrl-CS" dirty="0"/>
          </a:p>
          <a:p>
            <a:r>
              <a:rPr lang="en" dirty="0"/>
              <a:t>The standard deviation is:</a:t>
            </a:r>
          </a:p>
          <a:p>
            <a:endParaRPr lang="sr-Latn-CS" dirty="0"/>
          </a:p>
        </p:txBody>
      </p:sp>
      <p:sp>
        <p:nvSpPr>
          <p:cNvPr id="893956" name="Rectangle 4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93958" name="Rectangle 6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9396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93961" name="Object 9"/>
          <p:cNvGraphicFramePr>
            <a:graphicFrameLocks noChangeAspect="1"/>
          </p:cNvGraphicFramePr>
          <p:nvPr/>
        </p:nvGraphicFramePr>
        <p:xfrm>
          <a:off x="1203325" y="4714875"/>
          <a:ext cx="4113213" cy="68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3961" name="Equation" r:id="rId3" imgW="1435100" imgH="241300" progId="Equation.3">
                  <p:embed/>
                </p:oleObj>
              </mc:Choice>
              <mc:Fallback>
                <p:oleObj name="Equation" r:id="rId3" imgW="1435100" imgH="2413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3325" y="4714875"/>
                        <a:ext cx="4113213" cy="681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93962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52165" y="1380991"/>
            <a:ext cx="3630706" cy="2540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9 © Faculty of Medical Sciences, University of Kragujevac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CDD2-D273-4E78-B6C7-54C4E50D7722}" type="slidenum">
              <a:rPr lang="en-US"/>
              <a:pPr/>
              <a:t>27</a:t>
            </a:fld>
            <a:endParaRPr lang="en-US"/>
          </a:p>
        </p:txBody>
      </p:sp>
      <p:sp>
        <p:nvSpPr>
          <p:cNvPr id="89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200"/>
              <a:t>Histograms of FEV1 and triglycerides with mean and standard deviation </a:t>
            </a:r>
          </a:p>
        </p:txBody>
      </p:sp>
      <p:sp>
        <p:nvSpPr>
          <p:cNvPr id="89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 dirty="0"/>
          </a:p>
        </p:txBody>
      </p:sp>
      <p:pic>
        <p:nvPicPr>
          <p:cNvPr id="917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0305" y="1526523"/>
            <a:ext cx="8157640" cy="288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9 © Faculty of Medical Sciences, University of Kragujevac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AF332-3BF2-48EA-B01B-16A0EC88AA69}" type="slidenum">
              <a:rPr lang="en-US"/>
              <a:pPr/>
              <a:t>3</a:t>
            </a:fld>
            <a:endParaRPr lang="en-US"/>
          </a:p>
        </p:txBody>
      </p:sp>
      <p:sp>
        <p:nvSpPr>
          <p:cNvPr id="84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2600"/>
              <a:t>Serum cholesterol in consanguineous children with familial hypercholesterolemia - bimodal distribution </a:t>
            </a:r>
          </a:p>
        </p:txBody>
      </p:sp>
      <p:sp>
        <p:nvSpPr>
          <p:cNvPr id="84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 dirty="0"/>
          </a:p>
        </p:txBody>
      </p:sp>
      <p:pic>
        <p:nvPicPr>
          <p:cNvPr id="84480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0102" y="1328457"/>
            <a:ext cx="8012118" cy="5081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9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7BA13-EAF1-4B8A-A3B1-719082D26807}" type="slidenum">
              <a:rPr lang="en-US"/>
              <a:pPr/>
              <a:t>4</a:t>
            </a:fld>
            <a:endParaRPr lang="en-US"/>
          </a:p>
        </p:txBody>
      </p:sp>
      <p:sp>
        <p:nvSpPr>
          <p:cNvPr id="84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200" dirty="0"/>
              <a:t>Measurements of serum triglycerides in umbilical cord blood of 282 babies </a:t>
            </a:r>
          </a:p>
        </p:txBody>
      </p:sp>
      <p:pic>
        <p:nvPicPr>
          <p:cNvPr id="84275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53553" y="1299847"/>
            <a:ext cx="3872753" cy="5089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9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BB4A-9866-4AC2-A198-A0A3B0298892}" type="slidenum">
              <a:rPr lang="en-US"/>
              <a:pPr/>
              <a:t>5</a:t>
            </a:fld>
            <a:endParaRPr lang="en-US"/>
          </a:p>
        </p:txBody>
      </p:sp>
      <p:sp>
        <p:nvSpPr>
          <p:cNvPr id="84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600"/>
              <a:t>Serum triglycerides in umbilical cord blood of 282 infants</a:t>
            </a:r>
            <a:endParaRPr lang="sr-Latn-CS" sz="3600"/>
          </a:p>
        </p:txBody>
      </p:sp>
      <p:pic>
        <p:nvPicPr>
          <p:cNvPr id="87040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1100" y="1648309"/>
            <a:ext cx="6801800" cy="4439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9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AEA50-B111-4C76-B082-01D458534D0A}" type="slidenum">
              <a:rPr lang="en-US"/>
              <a:pPr/>
              <a:t>6</a:t>
            </a:fld>
            <a:endParaRPr lang="en-US"/>
          </a:p>
        </p:txBody>
      </p:sp>
      <p:sp>
        <p:nvSpPr>
          <p:cNvPr id="84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3200"/>
              <a:t>Gestational age at birth for 1749 births at St. George's</a:t>
            </a:r>
          </a:p>
        </p:txBody>
      </p:sp>
      <p:pic>
        <p:nvPicPr>
          <p:cNvPr id="86835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7758" y="1643546"/>
            <a:ext cx="6868484" cy="4448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9 © Faculty of Medical Sciences, University of Kragujevac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AEF21-4391-4A7D-AFC4-7DFCBEE0B8A0}" type="slidenum">
              <a:rPr lang="en-US"/>
              <a:pPr/>
              <a:t>7</a:t>
            </a:fld>
            <a:endParaRPr lang="en-US"/>
          </a:p>
        </p:txBody>
      </p:sp>
      <p:sp>
        <p:nvSpPr>
          <p:cNvPr id="848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/>
              <a:t>Medians and quantiles </a:t>
            </a:r>
          </a:p>
        </p:txBody>
      </p:sp>
      <p:sp>
        <p:nvSpPr>
          <p:cNvPr id="84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b="1" dirty="0"/>
              <a:t>Quantiles </a:t>
            </a:r>
            <a:r>
              <a:rPr lang="en" dirty="0"/>
              <a:t>are values that divide the distribution so that it has a given proportion of observations below the quantile</a:t>
            </a:r>
            <a:endParaRPr lang="sr-Latn-CS" dirty="0"/>
          </a:p>
          <a:p>
            <a:r>
              <a:rPr lang="en" b="1" dirty="0"/>
              <a:t>Median </a:t>
            </a:r>
            <a:r>
              <a:rPr lang="en" dirty="0"/>
              <a:t>or the value of the middle member is the central value of the distribution</a:t>
            </a:r>
            <a:endParaRPr lang="sr-Latn-CS" dirty="0"/>
          </a:p>
          <a:p>
            <a:pPr lvl="1"/>
            <a:r>
              <a:rPr lang="en" dirty="0"/>
              <a:t>half the points are less than or equal to it, and half are greater than or equal to it</a:t>
            </a:r>
            <a:endParaRPr lang="sr-Latn-CS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9 © Faculty of Medical Sciences, University of Kragujevac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DB932-DA34-4DA3-A88B-12145A4A3745}" type="slidenum">
              <a:rPr lang="en-US"/>
              <a:pPr/>
              <a:t>8</a:t>
            </a:fld>
            <a:endParaRPr lang="en-US"/>
          </a:p>
        </p:txBody>
      </p:sp>
      <p:sp>
        <p:nvSpPr>
          <p:cNvPr id="85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4400"/>
              <a:t>Medians and quantiles</a:t>
            </a:r>
            <a:endParaRPr lang="sr-Latn-CS" sz="4400"/>
          </a:p>
        </p:txBody>
      </p:sp>
      <p:sp>
        <p:nvSpPr>
          <p:cNvPr id="8509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04950"/>
            <a:ext cx="8401050" cy="4725988"/>
          </a:xfrm>
        </p:spPr>
        <p:txBody>
          <a:bodyPr/>
          <a:lstStyle/>
          <a:p>
            <a:r>
              <a:rPr lang="en" sz="2200" dirty="0"/>
              <a:t>For FEV 1 data, the median is 4.1 , the 29th value</a:t>
            </a:r>
            <a:endParaRPr lang="sr-Cyrl-CS" sz="2200" dirty="0"/>
          </a:p>
          <a:p>
            <a:r>
              <a:rPr lang="en" sz="2200" dirty="0"/>
              <a:t>If we have an equal number of points, we choose a value halfway between the two central values</a:t>
            </a:r>
            <a:endParaRPr lang="sr-Latn-CS" sz="2200" dirty="0"/>
          </a:p>
        </p:txBody>
      </p:sp>
      <p:pic>
        <p:nvPicPr>
          <p:cNvPr id="8509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2829" y="2685210"/>
            <a:ext cx="6709497" cy="3285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"/>
              <a:t>Lecture no. 9 © Faculty of Medical Sciences, University of Kragujevac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"/>
              <a:t>Medical statistics and informatics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F58CA-FEEA-42AB-8E32-7CC52613887D}" type="slidenum">
              <a:rPr lang="en-US"/>
              <a:pPr/>
              <a:t>9</a:t>
            </a:fld>
            <a:endParaRPr lang="en-US"/>
          </a:p>
        </p:txBody>
      </p:sp>
      <p:sp>
        <p:nvSpPr>
          <p:cNvPr id="85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z="4400" dirty="0"/>
              <a:t>Medians and quantiles</a:t>
            </a:r>
            <a:endParaRPr lang="sr-Latn-CS" sz="4400" dirty="0"/>
          </a:p>
        </p:txBody>
      </p:sp>
      <p:sp>
        <p:nvSpPr>
          <p:cNvPr id="85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" sz="2600" dirty="0"/>
              <a:t>We have </a:t>
            </a:r>
            <a:r>
              <a:rPr lang="en" sz="2600" i="1" dirty="0"/>
              <a:t>n </a:t>
            </a:r>
            <a:r>
              <a:rPr lang="en" sz="2600" dirty="0"/>
              <a:t>ordered observations that divide the scale into </a:t>
            </a:r>
            <a:r>
              <a:rPr lang="en" sz="2600" i="1" dirty="0"/>
              <a:t>n </a:t>
            </a:r>
            <a:r>
              <a:rPr lang="en" sz="2600" dirty="0"/>
              <a:t>+ 1 parts</a:t>
            </a:r>
            <a:endParaRPr lang="sr-Cyrl-CS" sz="2600" dirty="0"/>
          </a:p>
          <a:p>
            <a:r>
              <a:rPr lang="en" sz="2600" dirty="0"/>
              <a:t>The proportion of the underlying distribution</a:t>
            </a:r>
            <a:r>
              <a:rPr lang="en" sz="2600" i="1" dirty="0"/>
              <a:t> the i </a:t>
            </a:r>
            <a:r>
              <a:rPr lang="en" sz="2600" dirty="0"/>
              <a:t>-th observation is estimated via i/(n+1)</a:t>
            </a:r>
            <a:endParaRPr lang="sr-Cyrl-CS" sz="2600" dirty="0"/>
          </a:p>
          <a:p>
            <a:r>
              <a:rPr lang="en" sz="2600" dirty="0"/>
              <a:t>We set this equal to q and got that it is </a:t>
            </a:r>
            <a:r>
              <a:rPr lang="en" sz="2600" i="1" dirty="0"/>
              <a:t>i </a:t>
            </a:r>
            <a:r>
              <a:rPr lang="en" sz="2600" dirty="0"/>
              <a:t>= </a:t>
            </a:r>
            <a:r>
              <a:rPr lang="en" sz="2600" i="1" dirty="0"/>
              <a:t>q </a:t>
            </a:r>
            <a:r>
              <a:rPr lang="en" sz="2600" dirty="0"/>
              <a:t>( </a:t>
            </a:r>
            <a:r>
              <a:rPr lang="en" sz="2600" i="1" dirty="0"/>
              <a:t>n </a:t>
            </a:r>
            <a:r>
              <a:rPr lang="en" sz="2600" dirty="0"/>
              <a:t>+ 1)</a:t>
            </a:r>
          </a:p>
          <a:p>
            <a:r>
              <a:rPr lang="en" sz="2600" dirty="0"/>
              <a:t>If is </a:t>
            </a:r>
            <a:r>
              <a:rPr lang="en" sz="2600" i="1" dirty="0"/>
              <a:t>also </a:t>
            </a:r>
            <a:r>
              <a:rPr lang="en" sz="2600" dirty="0"/>
              <a:t>an integer,</a:t>
            </a:r>
            <a:r>
              <a:rPr lang="en" sz="2600" i="1" dirty="0"/>
              <a:t> i </a:t>
            </a:r>
            <a:r>
              <a:rPr lang="en" sz="2600" dirty="0"/>
              <a:t>-that observation is the desired estimate of quantile </a:t>
            </a:r>
            <a:endParaRPr lang="sr-Latn-CS" sz="2600" dirty="0"/>
          </a:p>
          <a:p>
            <a:r>
              <a:rPr lang="en" sz="2600" dirty="0"/>
              <a:t>If not, let </a:t>
            </a:r>
            <a:r>
              <a:rPr lang="en" sz="2600" i="1" dirty="0"/>
              <a:t>j be </a:t>
            </a:r>
            <a:r>
              <a:rPr lang="en" sz="2600" dirty="0"/>
              <a:t>the integer part </a:t>
            </a:r>
            <a:r>
              <a:rPr lang="en" sz="2600" i="1" dirty="0"/>
              <a:t>of i</a:t>
            </a:r>
            <a:r>
              <a:rPr lang="en" sz="2600" dirty="0"/>
              <a:t>, the part before the decimal point. The quantile is estimated using</a:t>
            </a:r>
            <a:endParaRPr lang="sr-Latn-CS" sz="2600" dirty="0"/>
          </a:p>
        </p:txBody>
      </p:sp>
      <p:sp>
        <p:nvSpPr>
          <p:cNvPr id="8529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529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52998" name="Object 6"/>
          <p:cNvGraphicFramePr>
            <a:graphicFrameLocks noChangeAspect="1"/>
          </p:cNvGraphicFramePr>
          <p:nvPr/>
        </p:nvGraphicFramePr>
        <p:xfrm>
          <a:off x="2417763" y="5838825"/>
          <a:ext cx="3086100" cy="48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2998" name="Equation" r:id="rId3" imgW="1269449" imgH="203112" progId="Equation.3">
                  <p:embed/>
                </p:oleObj>
              </mc:Choice>
              <mc:Fallback>
                <p:oleObj name="Equation" r:id="rId3" imgW="1269449" imgH="203112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7763" y="5838825"/>
                        <a:ext cx="3086100" cy="487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255</TotalTime>
  <Words>1520</Words>
  <Application>Microsoft Office PowerPoint</Application>
  <PresentationFormat>On-screen Show (4:3)</PresentationFormat>
  <Paragraphs>210</Paragraphs>
  <Slides>27</Slides>
  <Notes>27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FIT slajd predavanja</vt:lpstr>
      <vt:lpstr>Equation</vt:lpstr>
      <vt:lpstr>      SUMMARIZING DATA</vt:lpstr>
      <vt:lpstr>FEV1 histogram ( frequency distribution of the form that can often be seen in medical data - unimodal distribution )</vt:lpstr>
      <vt:lpstr>Serum cholesterol in consanguineous children with familial hypercholesterolemia - bimodal distribution </vt:lpstr>
      <vt:lpstr>Measurements of serum triglycerides in umbilical cord blood of 282 babies </vt:lpstr>
      <vt:lpstr>Serum triglycerides in umbilical cord blood of 282 infants</vt:lpstr>
      <vt:lpstr>Gestational age at birth for 1749 births at St. George's</vt:lpstr>
      <vt:lpstr>Medians and quantiles </vt:lpstr>
      <vt:lpstr>Medians and quantiles</vt:lpstr>
      <vt:lpstr>Medians and quantiles</vt:lpstr>
      <vt:lpstr>Medians and quantiles</vt:lpstr>
      <vt:lpstr>Medians and quantiles</vt:lpstr>
      <vt:lpstr>Box-and-whisker plot for FEV1 and for serum triglycerides </vt:lpstr>
      <vt:lpstr>Box plots showing a roughly symmetrical variable in four groups, with an outlying point</vt:lpstr>
      <vt:lpstr>Mean </vt:lpstr>
      <vt:lpstr>Mean</vt:lpstr>
      <vt:lpstr>Mean</vt:lpstr>
      <vt:lpstr>Mean</vt:lpstr>
      <vt:lpstr>Variance , range and interquartile range</vt:lpstr>
      <vt:lpstr>Variance, range and interquartile range</vt:lpstr>
      <vt:lpstr>Variance , range and interquartile range</vt:lpstr>
      <vt:lpstr>Variance , range and interquartile range</vt:lpstr>
      <vt:lpstr>Variance, range and interquartile range</vt:lpstr>
      <vt:lpstr>Variance, range and interquartile range</vt:lpstr>
      <vt:lpstr>Variance, range and interquartile range</vt:lpstr>
      <vt:lpstr>Standard deviation </vt:lpstr>
      <vt:lpstr>Standard deviation</vt:lpstr>
      <vt:lpstr>Histograms of FEV1 and triglycerides with mean and standard deviation </vt:lpstr>
    </vt:vector>
  </TitlesOfParts>
  <Company>MFK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Katedra</cp:lastModifiedBy>
  <cp:revision>205</cp:revision>
  <dcterms:created xsi:type="dcterms:W3CDTF">2006-09-26T20:52:51Z</dcterms:created>
  <dcterms:modified xsi:type="dcterms:W3CDTF">2023-09-08T08:04:30Z</dcterms:modified>
</cp:coreProperties>
</file>